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"/>
  </p:notesMasterIdLst>
  <p:sldIdLst>
    <p:sldId id="270" r:id="rId2"/>
    <p:sldId id="273" r:id="rId3"/>
    <p:sldId id="275" r:id="rId4"/>
  </p:sldIdLst>
  <p:sldSz cx="12192000" cy="6858000"/>
  <p:notesSz cx="6858000" cy="9144000"/>
  <p:embeddedFontLst>
    <p:embeddedFont>
      <p:font typeface="Open Sans SemiBold" panose="020B0604020202020204" charset="0"/>
      <p:bold r:id="rId6"/>
      <p:boldItalic r:id="rId7"/>
    </p:embeddedFont>
    <p:embeddedFont>
      <p:font typeface="Open Sans" panose="020B060402020202020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608"/>
    <a:srgbClr val="8BA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2" y="172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23.06.2023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3349" y="2122141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Hauptüberschrift Open Sans 32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3350" y="3057277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Open Sans 18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9F0F67-02BF-455F-B3FD-FD9326E82D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9" y="219488"/>
            <a:ext cx="4140363" cy="1068669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DED98B54-D628-4177-AFD3-BAB4A5AC1D53}"/>
              </a:ext>
            </a:extLst>
          </p:cNvPr>
          <p:cNvSpPr/>
          <p:nvPr userDrawn="1"/>
        </p:nvSpPr>
        <p:spPr>
          <a:xfrm>
            <a:off x="0" y="4234251"/>
            <a:ext cx="12192000" cy="2623750"/>
          </a:xfrm>
          <a:prstGeom prst="rect">
            <a:avLst/>
          </a:prstGeom>
          <a:solidFill>
            <a:srgbClr val="EC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726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ClrTx/>
              <a:buFont typeface="Open Sans" pitchFamily="2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37532" y="99589"/>
            <a:ext cx="8390377" cy="626334"/>
          </a:xfrm>
        </p:spPr>
        <p:txBody>
          <a:bodyPr wrap="square" anchor="ctr" anchorCtr="0"/>
          <a:lstStyle>
            <a:lvl1pPr algn="l"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0" y="0"/>
            <a:ext cx="12192000" cy="777545"/>
            <a:chOff x="0" y="-26466"/>
            <a:chExt cx="12192000" cy="77754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ED98B54-D628-4177-AFD3-BAB4A5AC1D53}"/>
                </a:ext>
              </a:extLst>
            </p:cNvPr>
            <p:cNvSpPr/>
            <p:nvPr userDrawn="1"/>
          </p:nvSpPr>
          <p:spPr>
            <a:xfrm>
              <a:off x="11406250" y="-26466"/>
              <a:ext cx="785750" cy="724395"/>
            </a:xfrm>
            <a:prstGeom prst="rect">
              <a:avLst/>
            </a:prstGeom>
            <a:solidFill>
              <a:srgbClr val="EC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E9F0F67-02BF-455F-B3FD-FD9326E82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7909" y="21500"/>
              <a:ext cx="2826620" cy="729579"/>
            </a:xfrm>
            <a:prstGeom prst="rect">
              <a:avLst/>
            </a:prstGeom>
          </p:spPr>
        </p:pic>
        <p:cxnSp>
          <p:nvCxnSpPr>
            <p:cNvPr id="6" name="Gerader Verbinder 5"/>
            <p:cNvCxnSpPr/>
            <p:nvPr userDrawn="1"/>
          </p:nvCxnSpPr>
          <p:spPr>
            <a:xfrm flipH="1">
              <a:off x="0" y="697929"/>
              <a:ext cx="1219200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50" userDrawn="1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44292" y="1757292"/>
            <a:ext cx="6498742" cy="397816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ClrTx/>
              <a:buFont typeface="Open Sans" pitchFamily="2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Bildplatzhalter 2">
            <a:extLst>
              <a:ext uri="{FF2B5EF4-FFF2-40B4-BE49-F238E27FC236}">
                <a16:creationId xmlns:a16="http://schemas.microsoft.com/office/drawing/2014/main" id="{02EAAF62-96BC-4081-B2F6-36A02738BE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1492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B291F374-4699-4748-BF91-8E0FCB2AD7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492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85D0F930-5FA9-4F29-A36E-5EC6F4C24F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1492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Titel 6"/>
          <p:cNvSpPr>
            <a:spLocks noGrp="1"/>
          </p:cNvSpPr>
          <p:nvPr>
            <p:ph type="title" hasCustomPrompt="1"/>
          </p:nvPr>
        </p:nvSpPr>
        <p:spPr>
          <a:xfrm>
            <a:off x="337532" y="99589"/>
            <a:ext cx="8390377" cy="626334"/>
          </a:xfrm>
        </p:spPr>
        <p:txBody>
          <a:bodyPr wrap="square" anchor="ctr" anchorCtr="0"/>
          <a:lstStyle>
            <a:lvl1pPr algn="l"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19" name="Gruppieren 18"/>
          <p:cNvGrpSpPr/>
          <p:nvPr userDrawn="1"/>
        </p:nvGrpSpPr>
        <p:grpSpPr>
          <a:xfrm>
            <a:off x="0" y="0"/>
            <a:ext cx="12192000" cy="777545"/>
            <a:chOff x="0" y="-26466"/>
            <a:chExt cx="12192000" cy="777545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ED98B54-D628-4177-AFD3-BAB4A5AC1D53}"/>
                </a:ext>
              </a:extLst>
            </p:cNvPr>
            <p:cNvSpPr/>
            <p:nvPr userDrawn="1"/>
          </p:nvSpPr>
          <p:spPr>
            <a:xfrm>
              <a:off x="11406250" y="-26466"/>
              <a:ext cx="785750" cy="724395"/>
            </a:xfrm>
            <a:prstGeom prst="rect">
              <a:avLst/>
            </a:prstGeom>
            <a:solidFill>
              <a:srgbClr val="EC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E9F0F67-02BF-455F-B3FD-FD9326E82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7909" y="21500"/>
              <a:ext cx="2826620" cy="729579"/>
            </a:xfrm>
            <a:prstGeom prst="rect">
              <a:avLst/>
            </a:prstGeom>
          </p:spPr>
        </p:pic>
        <p:cxnSp>
          <p:nvCxnSpPr>
            <p:cNvPr id="22" name="Gerader Verbinder 21"/>
            <p:cNvCxnSpPr/>
            <p:nvPr userDrawn="1"/>
          </p:nvCxnSpPr>
          <p:spPr>
            <a:xfrm flipH="1">
              <a:off x="0" y="697929"/>
              <a:ext cx="1219200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7127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50" userDrawn="1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, Inhalt und Bil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1492" y="1757292"/>
            <a:ext cx="5225055" cy="397816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ClrTx/>
              <a:buFont typeface="Open Sans" pitchFamily="2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85D0F930-5FA9-4F29-A36E-5EC6F4C24F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747" y="1750106"/>
            <a:ext cx="5225055" cy="39853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Titel 6"/>
          <p:cNvSpPr>
            <a:spLocks noGrp="1"/>
          </p:cNvSpPr>
          <p:nvPr>
            <p:ph type="title" hasCustomPrompt="1"/>
          </p:nvPr>
        </p:nvSpPr>
        <p:spPr>
          <a:xfrm>
            <a:off x="337532" y="99589"/>
            <a:ext cx="8390377" cy="626334"/>
          </a:xfrm>
        </p:spPr>
        <p:txBody>
          <a:bodyPr wrap="square" anchor="ctr" anchorCtr="0"/>
          <a:lstStyle>
            <a:lvl1pPr algn="l"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0" y="0"/>
            <a:ext cx="12192000" cy="777545"/>
            <a:chOff x="0" y="-26466"/>
            <a:chExt cx="12192000" cy="777545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ED98B54-D628-4177-AFD3-BAB4A5AC1D53}"/>
                </a:ext>
              </a:extLst>
            </p:cNvPr>
            <p:cNvSpPr/>
            <p:nvPr userDrawn="1"/>
          </p:nvSpPr>
          <p:spPr>
            <a:xfrm>
              <a:off x="11406250" y="-26466"/>
              <a:ext cx="785750" cy="724395"/>
            </a:xfrm>
            <a:prstGeom prst="rect">
              <a:avLst/>
            </a:prstGeom>
            <a:solidFill>
              <a:srgbClr val="EC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7E9F0F67-02BF-455F-B3FD-FD9326E82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7909" y="21500"/>
              <a:ext cx="2826620" cy="729579"/>
            </a:xfrm>
            <a:prstGeom prst="rect">
              <a:avLst/>
            </a:prstGeom>
          </p:spPr>
        </p:pic>
        <p:cxnSp>
          <p:nvCxnSpPr>
            <p:cNvPr id="16" name="Gerader Verbinder 15"/>
            <p:cNvCxnSpPr/>
            <p:nvPr userDrawn="1"/>
          </p:nvCxnSpPr>
          <p:spPr>
            <a:xfrm flipH="1">
              <a:off x="0" y="697929"/>
              <a:ext cx="1219200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9350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50" userDrawn="1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6"/>
          <p:cNvSpPr>
            <a:spLocks noGrp="1"/>
          </p:cNvSpPr>
          <p:nvPr>
            <p:ph type="title" hasCustomPrompt="1"/>
          </p:nvPr>
        </p:nvSpPr>
        <p:spPr>
          <a:xfrm>
            <a:off x="337532" y="99589"/>
            <a:ext cx="8390377" cy="626334"/>
          </a:xfrm>
        </p:spPr>
        <p:txBody>
          <a:bodyPr wrap="square" anchor="ctr" anchorCtr="0"/>
          <a:lstStyle>
            <a:lvl1pPr algn="l">
              <a:defRPr sz="24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0" y="0"/>
            <a:ext cx="12192000" cy="777545"/>
            <a:chOff x="0" y="-26466"/>
            <a:chExt cx="12192000" cy="777545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ED98B54-D628-4177-AFD3-BAB4A5AC1D53}"/>
                </a:ext>
              </a:extLst>
            </p:cNvPr>
            <p:cNvSpPr/>
            <p:nvPr userDrawn="1"/>
          </p:nvSpPr>
          <p:spPr>
            <a:xfrm>
              <a:off x="11406250" y="-26466"/>
              <a:ext cx="785750" cy="724395"/>
            </a:xfrm>
            <a:prstGeom prst="rect">
              <a:avLst/>
            </a:prstGeom>
            <a:solidFill>
              <a:srgbClr val="EC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E9F0F67-02BF-455F-B3FD-FD9326E82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7909" y="21500"/>
              <a:ext cx="2826620" cy="729579"/>
            </a:xfrm>
            <a:prstGeom prst="rect">
              <a:avLst/>
            </a:prstGeom>
          </p:spPr>
        </p:pic>
        <p:cxnSp>
          <p:nvCxnSpPr>
            <p:cNvPr id="12" name="Gerader Verbinder 11"/>
            <p:cNvCxnSpPr/>
            <p:nvPr userDrawn="1"/>
          </p:nvCxnSpPr>
          <p:spPr>
            <a:xfrm flipH="1">
              <a:off x="0" y="697929"/>
              <a:ext cx="1219200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550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3349" y="2122141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Hauptüberschrift Open Sans 32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3350" y="3057277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Open Sans 18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9F0F67-02BF-455F-B3FD-FD9326E82D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9" y="219488"/>
            <a:ext cx="4140363" cy="1068669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DED98B54-D628-4177-AFD3-BAB4A5AC1D53}"/>
              </a:ext>
            </a:extLst>
          </p:cNvPr>
          <p:cNvSpPr/>
          <p:nvPr userDrawn="1"/>
        </p:nvSpPr>
        <p:spPr>
          <a:xfrm>
            <a:off x="0" y="4234251"/>
            <a:ext cx="12192000" cy="2623750"/>
          </a:xfrm>
          <a:prstGeom prst="rect">
            <a:avLst/>
          </a:prstGeom>
          <a:solidFill>
            <a:srgbClr val="EC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4DB5EA-71F9-4514-9153-A21B746647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9150"/>
            <a:ext cx="1995901" cy="6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95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2423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 </a:t>
            </a:r>
            <a:br>
              <a:rPr lang="de-DE" dirty="0"/>
            </a:br>
            <a:r>
              <a:rPr lang="de-DE" dirty="0"/>
              <a:t>in zwei Zeilen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10977805" y="6492767"/>
            <a:ext cx="824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Folie </a:t>
            </a:r>
            <a:fld id="{77ACFEDA-907D-47BE-ABA4-E9A641CC65C2}" type="slidenum">
              <a:rPr lang="de-DE" sz="1000" smtClean="0"/>
              <a:t>‹Nr.›</a:t>
            </a:fld>
            <a:endParaRPr lang="de-DE" sz="100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55F0DE4-626B-4883-B52B-ACEC93326B94}"/>
              </a:ext>
            </a:extLst>
          </p:cNvPr>
          <p:cNvSpPr txBox="1">
            <a:spLocks/>
          </p:cNvSpPr>
          <p:nvPr userDrawn="1"/>
        </p:nvSpPr>
        <p:spPr>
          <a:xfrm>
            <a:off x="462423" y="6561294"/>
            <a:ext cx="731520" cy="1977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z="1000" dirty="0" smtClean="0">
                <a:latin typeface="+mn-lt"/>
              </a:rPr>
              <a:t>TT.MM.JJJJ</a:t>
            </a:r>
            <a:endParaRPr lang="en-US" sz="1000" dirty="0">
              <a:latin typeface="+mn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F485A9-8AF3-4EB0-8734-0308E3D359DB}"/>
              </a:ext>
            </a:extLst>
          </p:cNvPr>
          <p:cNvSpPr/>
          <p:nvPr userDrawn="1"/>
        </p:nvSpPr>
        <p:spPr>
          <a:xfrm>
            <a:off x="1360602" y="649276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b="1" dirty="0" smtClean="0"/>
              <a:t>HTWD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1" r:id="rId5"/>
    <p:sldLayoutId id="2147483659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9" y="3094797"/>
            <a:ext cx="3373701" cy="2827533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29399" y="1038620"/>
            <a:ext cx="11864057" cy="3469944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 smtClean="0"/>
              <a:t>Anwendungsbereich</a:t>
            </a:r>
            <a:r>
              <a:rPr lang="de-DE" sz="1600" dirty="0" smtClean="0"/>
              <a:t>	Umweltanalyse auf Mikroplastik (= Polymer)</a:t>
            </a:r>
          </a:p>
          <a:p>
            <a:pPr marL="0" indent="0">
              <a:buNone/>
            </a:pPr>
            <a:r>
              <a:rPr lang="de-DE" sz="1600" b="1" dirty="0" smtClean="0"/>
              <a:t>Prinzip</a:t>
            </a:r>
            <a:r>
              <a:rPr lang="de-DE" sz="1600" dirty="0" smtClean="0"/>
              <a:t>			Polymere besitzen</a:t>
            </a:r>
            <a:r>
              <a:rPr lang="de-DE" sz="1600" dirty="0" smtClean="0">
                <a:sym typeface="Wingdings" panose="05000000000000000000" pitchFamily="2" charset="2"/>
              </a:rPr>
              <a:t> thermische Eigenschaften 	 mittels DSC analysierbar und quantifizierbar</a:t>
            </a:r>
          </a:p>
          <a:p>
            <a:pPr marL="0" indent="0">
              <a:buNone/>
            </a:pPr>
            <a:r>
              <a:rPr lang="de-DE" sz="1600" b="1" dirty="0" smtClean="0">
                <a:sym typeface="Wingdings" panose="05000000000000000000" pitchFamily="2" charset="2"/>
              </a:rPr>
              <a:t>Methode	</a:t>
            </a:r>
            <a:r>
              <a:rPr lang="de-DE" sz="1600" dirty="0" smtClean="0">
                <a:sym typeface="Wingdings" panose="05000000000000000000" pitchFamily="2" charset="2"/>
              </a:rPr>
              <a:t>		Aussetzung der Probe Temperaturprogramm 	 kontrollierte Aufheizung und Abkühlung</a:t>
            </a:r>
          </a:p>
          <a:p>
            <a:pPr marL="0" indent="0">
              <a:buNone/>
            </a:pPr>
            <a:r>
              <a:rPr lang="de-DE" sz="1600" b="1" dirty="0" smtClean="0">
                <a:sym typeface="Wingdings" panose="05000000000000000000" pitchFamily="2" charset="2"/>
              </a:rPr>
              <a:t>Messdaten</a:t>
            </a:r>
            <a:r>
              <a:rPr lang="de-DE" sz="1600" dirty="0" smtClean="0">
                <a:sym typeface="Wingdings" panose="05000000000000000000" pitchFamily="2" charset="2"/>
              </a:rPr>
              <a:t>		Thermogramm	 Schmelz- bzw. Kristallisations</a:t>
            </a:r>
            <a:r>
              <a:rPr lang="de-DE" sz="1600" b="1" dirty="0" smtClean="0">
                <a:sym typeface="Wingdings" panose="05000000000000000000" pitchFamily="2" charset="2"/>
              </a:rPr>
              <a:t>peaks									</a:t>
            </a:r>
            <a:r>
              <a:rPr lang="de-DE" sz="1600" dirty="0" smtClean="0">
                <a:sym typeface="Wingdings" panose="05000000000000000000" pitchFamily="2" charset="2"/>
              </a:rPr>
              <a:t> Schmelz- bzw. Kristallisations</a:t>
            </a:r>
            <a:r>
              <a:rPr lang="de-DE" sz="1600" b="1" dirty="0" smtClean="0">
                <a:sym typeface="Wingdings" panose="05000000000000000000" pitchFamily="2" charset="2"/>
              </a:rPr>
              <a:t>bereich</a:t>
            </a:r>
          </a:p>
          <a:p>
            <a:pPr marL="0" indent="0">
              <a:buNone/>
            </a:pPr>
            <a:r>
              <a:rPr lang="de-DE" sz="1600" b="1" dirty="0" smtClean="0">
                <a:sym typeface="Wingdings" panose="05000000000000000000" pitchFamily="2" charset="2"/>
              </a:rPr>
              <a:t>Auswertung</a:t>
            </a:r>
            <a:r>
              <a:rPr lang="de-DE" sz="1600" dirty="0" smtClean="0">
                <a:sym typeface="Wingdings" panose="05000000000000000000" pitchFamily="2" charset="2"/>
              </a:rPr>
              <a:t>		</a:t>
            </a:r>
            <a:r>
              <a:rPr lang="de-DE" sz="1600" dirty="0" err="1" smtClean="0">
                <a:sym typeface="Wingdings" panose="05000000000000000000" pitchFamily="2" charset="2"/>
              </a:rPr>
              <a:t>Peakfläche</a:t>
            </a:r>
            <a:r>
              <a:rPr lang="de-DE" sz="1600" dirty="0" smtClean="0">
                <a:sym typeface="Wingdings" panose="05000000000000000000" pitchFamily="2" charset="2"/>
              </a:rPr>
              <a:t> zwischen T</a:t>
            </a:r>
            <a:r>
              <a:rPr lang="de-DE" sz="1600" baseline="-25000" dirty="0" smtClean="0">
                <a:sym typeface="Wingdings" panose="05000000000000000000" pitchFamily="2" charset="2"/>
              </a:rPr>
              <a:t>1</a:t>
            </a:r>
            <a:r>
              <a:rPr lang="de-DE" sz="1600" dirty="0" smtClean="0">
                <a:sym typeface="Wingdings" panose="05000000000000000000" pitchFamily="2" charset="2"/>
              </a:rPr>
              <a:t> und T</a:t>
            </a:r>
            <a:r>
              <a:rPr lang="de-DE" sz="1600" baseline="-25000" dirty="0" smtClean="0">
                <a:sym typeface="Wingdings" panose="05000000000000000000" pitchFamily="2" charset="2"/>
              </a:rPr>
              <a:t>2</a:t>
            </a:r>
            <a:r>
              <a:rPr lang="de-DE" sz="1600" dirty="0" smtClean="0">
                <a:sym typeface="Wingdings" panose="05000000000000000000" pitchFamily="2" charset="2"/>
              </a:rPr>
              <a:t>  Schmelz- bzw. Kristallisationsenthalpie (</a:t>
            </a:r>
            <a:r>
              <a:rPr lang="de-DE" sz="1600" i="1" dirty="0" err="1" smtClean="0">
                <a:sym typeface="Wingdings" panose="05000000000000000000" pitchFamily="2" charset="2"/>
              </a:rPr>
              <a:t>dh</a:t>
            </a:r>
            <a:r>
              <a:rPr lang="de-DE" sz="1600" i="1" baseline="-25000" dirty="0" err="1" smtClean="0">
                <a:sym typeface="Wingdings" panose="05000000000000000000" pitchFamily="2" charset="2"/>
              </a:rPr>
              <a:t>m</a:t>
            </a:r>
            <a:r>
              <a:rPr lang="de-DE" sz="1600" baseline="-25000" dirty="0" smtClean="0">
                <a:sym typeface="Wingdings" panose="05000000000000000000" pitchFamily="2" charset="2"/>
              </a:rPr>
              <a:t> </a:t>
            </a:r>
            <a:r>
              <a:rPr lang="de-DE" sz="1600" dirty="0" smtClean="0">
                <a:sym typeface="Wingdings" panose="05000000000000000000" pitchFamily="2" charset="2"/>
              </a:rPr>
              <a:t> bzw. </a:t>
            </a:r>
            <a:r>
              <a:rPr lang="de-DE" sz="1600" i="1" dirty="0" err="1" smtClean="0">
                <a:sym typeface="Wingdings" panose="05000000000000000000" pitchFamily="2" charset="2"/>
              </a:rPr>
              <a:t>dh</a:t>
            </a:r>
            <a:r>
              <a:rPr lang="de-DE" sz="1600" i="1" baseline="-25000" dirty="0" err="1" smtClean="0">
                <a:sym typeface="Wingdings" panose="05000000000000000000" pitchFamily="2" charset="2"/>
              </a:rPr>
              <a:t>c</a:t>
            </a:r>
            <a:r>
              <a:rPr lang="de-DE" sz="1600" dirty="0" smtClean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Dynamische Differenzkalorimetrie (DSC)</a:t>
            </a:r>
            <a:endParaRPr lang="de-DE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213108"/>
              </p:ext>
            </p:extLst>
          </p:nvPr>
        </p:nvGraphicFramePr>
        <p:xfrm>
          <a:off x="3858418" y="3147132"/>
          <a:ext cx="3469648" cy="2639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r:id="rId4" imgW="3919728" imgH="2999232" progId="Origin95.Graph">
                  <p:embed/>
                </p:oleObj>
              </mc:Choice>
              <mc:Fallback>
                <p:oleObj r:id="rId4" imgW="3919728" imgH="2999232" progId="Origin95.Graph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8418" y="3147132"/>
                        <a:ext cx="3469648" cy="26398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229399" y="5861382"/>
            <a:ext cx="339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Abb. 1.: </a:t>
            </a:r>
            <a:r>
              <a:rPr lang="de-DE" sz="1400" dirty="0" smtClean="0"/>
              <a:t>Schematische Darstellung von der DSC Ofen [1]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3858418" y="5861381"/>
            <a:ext cx="389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Abb. 2.: </a:t>
            </a:r>
            <a:r>
              <a:rPr lang="de-DE" sz="1400" dirty="0" smtClean="0"/>
              <a:t>Beispiel für den Verlauf eines Temperaturprogramms</a:t>
            </a:r>
            <a:endParaRPr lang="de-DE" sz="1400" dirty="0"/>
          </a:p>
        </p:txBody>
      </p:sp>
      <p:sp>
        <p:nvSpPr>
          <p:cNvPr id="12" name="Textfeld 11"/>
          <p:cNvSpPr txBox="1"/>
          <p:nvPr/>
        </p:nvSpPr>
        <p:spPr>
          <a:xfrm>
            <a:off x="7963151" y="5861382"/>
            <a:ext cx="388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Abb. 3.: </a:t>
            </a:r>
            <a:r>
              <a:rPr lang="de-DE" sz="1400" dirty="0" smtClean="0"/>
              <a:t>Beispiel eines Thermogramms</a:t>
            </a:r>
            <a:endParaRPr lang="de-DE" sz="1400" dirty="0"/>
          </a:p>
        </p:txBody>
      </p:sp>
      <p:grpSp>
        <p:nvGrpSpPr>
          <p:cNvPr id="14" name="Gruppieren 13"/>
          <p:cNvGrpSpPr/>
          <p:nvPr/>
        </p:nvGrpSpPr>
        <p:grpSpPr>
          <a:xfrm>
            <a:off x="7963151" y="3038709"/>
            <a:ext cx="3312429" cy="2856654"/>
            <a:chOff x="7963151" y="2869326"/>
            <a:chExt cx="3312429" cy="2856654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6"/>
            <a:srcRect l="5725" t="4452" r="12701" b="4616"/>
            <a:stretch/>
          </p:blipFill>
          <p:spPr>
            <a:xfrm>
              <a:off x="7963151" y="2869326"/>
              <a:ext cx="3312429" cy="2840091"/>
            </a:xfrm>
            <a:prstGeom prst="rect">
              <a:avLst/>
            </a:prstGeom>
          </p:spPr>
        </p:pic>
        <p:sp>
          <p:nvSpPr>
            <p:cNvPr id="13" name="Rechteck 12"/>
            <p:cNvSpPr/>
            <p:nvPr/>
          </p:nvSpPr>
          <p:spPr>
            <a:xfrm>
              <a:off x="8078586" y="5462177"/>
              <a:ext cx="381128" cy="263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Rechteck 14"/>
          <p:cNvSpPr/>
          <p:nvPr/>
        </p:nvSpPr>
        <p:spPr>
          <a:xfrm>
            <a:off x="6877017" y="6487465"/>
            <a:ext cx="41056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/>
              <a:t>[1</a:t>
            </a:r>
            <a:r>
              <a:rPr lang="de-DE" sz="1050" dirty="0" smtClean="0"/>
              <a:t>] </a:t>
            </a:r>
            <a:r>
              <a:rPr lang="de-DE" sz="1050" dirty="0" err="1" smtClean="0"/>
              <a:t>Netzsch</a:t>
            </a:r>
            <a:r>
              <a:rPr lang="de-DE" sz="1050" dirty="0" smtClean="0"/>
              <a:t>, DSC 214 </a:t>
            </a:r>
            <a:r>
              <a:rPr lang="de-DE" sz="1050" dirty="0" err="1" smtClean="0"/>
              <a:t>Polyma</a:t>
            </a:r>
            <a:r>
              <a:rPr lang="de-DE" sz="1050" dirty="0" smtClean="0"/>
              <a:t>, Methode, Technik, Applikationen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84279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ihandform 56"/>
          <p:cNvSpPr/>
          <p:nvPr/>
        </p:nvSpPr>
        <p:spPr>
          <a:xfrm>
            <a:off x="69565" y="851110"/>
            <a:ext cx="3863043" cy="1015541"/>
          </a:xfrm>
          <a:custGeom>
            <a:avLst/>
            <a:gdLst>
              <a:gd name="connsiteX0" fmla="*/ 0 w 3863043"/>
              <a:gd name="connsiteY0" fmla="*/ 101554 h 1015541"/>
              <a:gd name="connsiteX1" fmla="*/ 101554 w 3863043"/>
              <a:gd name="connsiteY1" fmla="*/ 0 h 1015541"/>
              <a:gd name="connsiteX2" fmla="*/ 3761489 w 3863043"/>
              <a:gd name="connsiteY2" fmla="*/ 0 h 1015541"/>
              <a:gd name="connsiteX3" fmla="*/ 3863043 w 3863043"/>
              <a:gd name="connsiteY3" fmla="*/ 101554 h 1015541"/>
              <a:gd name="connsiteX4" fmla="*/ 3863043 w 3863043"/>
              <a:gd name="connsiteY4" fmla="*/ 913987 h 1015541"/>
              <a:gd name="connsiteX5" fmla="*/ 3761489 w 3863043"/>
              <a:gd name="connsiteY5" fmla="*/ 1015541 h 1015541"/>
              <a:gd name="connsiteX6" fmla="*/ 101554 w 3863043"/>
              <a:gd name="connsiteY6" fmla="*/ 1015541 h 1015541"/>
              <a:gd name="connsiteX7" fmla="*/ 0 w 3863043"/>
              <a:gd name="connsiteY7" fmla="*/ 913987 h 1015541"/>
              <a:gd name="connsiteX8" fmla="*/ 0 w 3863043"/>
              <a:gd name="connsiteY8" fmla="*/ 101554 h 101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043" h="1015541">
                <a:moveTo>
                  <a:pt x="0" y="101554"/>
                </a:moveTo>
                <a:cubicBezTo>
                  <a:pt x="0" y="45467"/>
                  <a:pt x="45467" y="0"/>
                  <a:pt x="101554" y="0"/>
                </a:cubicBezTo>
                <a:lnTo>
                  <a:pt x="3761489" y="0"/>
                </a:lnTo>
                <a:cubicBezTo>
                  <a:pt x="3817576" y="0"/>
                  <a:pt x="3863043" y="45467"/>
                  <a:pt x="3863043" y="101554"/>
                </a:cubicBezTo>
                <a:lnTo>
                  <a:pt x="3863043" y="913987"/>
                </a:lnTo>
                <a:cubicBezTo>
                  <a:pt x="3863043" y="970074"/>
                  <a:pt x="3817576" y="1015541"/>
                  <a:pt x="3761489" y="1015541"/>
                </a:cubicBezTo>
                <a:lnTo>
                  <a:pt x="101554" y="1015541"/>
                </a:lnTo>
                <a:cubicBezTo>
                  <a:pt x="45467" y="1015541"/>
                  <a:pt x="0" y="970074"/>
                  <a:pt x="0" y="913987"/>
                </a:cubicBezTo>
                <a:lnTo>
                  <a:pt x="0" y="10155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9274" tIns="79274" rIns="79274" bIns="79274" numCol="1" spcCol="1270" anchor="t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300" b="1" kern="1200" dirty="0" smtClean="0"/>
              <a:t>DSC Messung</a:t>
            </a:r>
            <a:endParaRPr lang="de-DE" sz="1300" b="1" kern="1200" dirty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1300" kern="1200" dirty="0" smtClean="0"/>
              <a:t>Probenpositionierung auf Temperatursensor im Ofen (</a:t>
            </a:r>
            <a:r>
              <a:rPr lang="de-DE" sz="1300" kern="1200" dirty="0" err="1" smtClean="0"/>
              <a:t>AutoSampler</a:t>
            </a:r>
            <a:r>
              <a:rPr lang="de-DE" sz="1300" kern="1200" dirty="0" smtClean="0"/>
              <a:t>)</a:t>
            </a:r>
            <a:endParaRPr lang="de-DE" sz="1300" kern="1200" dirty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1300" kern="1200" dirty="0" smtClean="0"/>
              <a:t>Messdauer ca. 1 h </a:t>
            </a:r>
            <a:endParaRPr lang="de-DE" sz="1300" kern="1200" dirty="0"/>
          </a:p>
        </p:txBody>
      </p:sp>
      <p:sp>
        <p:nvSpPr>
          <p:cNvPr id="58" name="Freihandform 57"/>
          <p:cNvSpPr/>
          <p:nvPr/>
        </p:nvSpPr>
        <p:spPr>
          <a:xfrm>
            <a:off x="1772589" y="1930122"/>
            <a:ext cx="456994" cy="380829"/>
          </a:xfrm>
          <a:custGeom>
            <a:avLst/>
            <a:gdLst>
              <a:gd name="connsiteX0" fmla="*/ 0 w 380828"/>
              <a:gd name="connsiteY0" fmla="*/ 91399 h 456993"/>
              <a:gd name="connsiteX1" fmla="*/ 190414 w 380828"/>
              <a:gd name="connsiteY1" fmla="*/ 91399 h 456993"/>
              <a:gd name="connsiteX2" fmla="*/ 190414 w 380828"/>
              <a:gd name="connsiteY2" fmla="*/ 0 h 456993"/>
              <a:gd name="connsiteX3" fmla="*/ 380828 w 380828"/>
              <a:gd name="connsiteY3" fmla="*/ 228497 h 456993"/>
              <a:gd name="connsiteX4" fmla="*/ 190414 w 380828"/>
              <a:gd name="connsiteY4" fmla="*/ 456993 h 456993"/>
              <a:gd name="connsiteX5" fmla="*/ 190414 w 380828"/>
              <a:gd name="connsiteY5" fmla="*/ 365594 h 456993"/>
              <a:gd name="connsiteX6" fmla="*/ 0 w 380828"/>
              <a:gd name="connsiteY6" fmla="*/ 365594 h 456993"/>
              <a:gd name="connsiteX7" fmla="*/ 0 w 380828"/>
              <a:gd name="connsiteY7" fmla="*/ 91399 h 45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828" h="456993">
                <a:moveTo>
                  <a:pt x="304662" y="1"/>
                </a:moveTo>
                <a:lnTo>
                  <a:pt x="304662" y="228497"/>
                </a:lnTo>
                <a:lnTo>
                  <a:pt x="380828" y="228496"/>
                </a:lnTo>
                <a:lnTo>
                  <a:pt x="190414" y="456992"/>
                </a:lnTo>
                <a:lnTo>
                  <a:pt x="0" y="228497"/>
                </a:lnTo>
                <a:lnTo>
                  <a:pt x="76166" y="228497"/>
                </a:lnTo>
                <a:lnTo>
                  <a:pt x="76166" y="1"/>
                </a:lnTo>
                <a:lnTo>
                  <a:pt x="304662" y="1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00" tIns="0" rIns="91399" bIns="114249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300" kern="1200"/>
          </a:p>
        </p:txBody>
      </p:sp>
      <p:sp>
        <p:nvSpPr>
          <p:cNvPr id="59" name="Freihandform 58"/>
          <p:cNvSpPr/>
          <p:nvPr/>
        </p:nvSpPr>
        <p:spPr>
          <a:xfrm>
            <a:off x="69565" y="2374422"/>
            <a:ext cx="3863043" cy="1015541"/>
          </a:xfrm>
          <a:custGeom>
            <a:avLst/>
            <a:gdLst>
              <a:gd name="connsiteX0" fmla="*/ 0 w 3863043"/>
              <a:gd name="connsiteY0" fmla="*/ 101554 h 1015541"/>
              <a:gd name="connsiteX1" fmla="*/ 101554 w 3863043"/>
              <a:gd name="connsiteY1" fmla="*/ 0 h 1015541"/>
              <a:gd name="connsiteX2" fmla="*/ 3761489 w 3863043"/>
              <a:gd name="connsiteY2" fmla="*/ 0 h 1015541"/>
              <a:gd name="connsiteX3" fmla="*/ 3863043 w 3863043"/>
              <a:gd name="connsiteY3" fmla="*/ 101554 h 1015541"/>
              <a:gd name="connsiteX4" fmla="*/ 3863043 w 3863043"/>
              <a:gd name="connsiteY4" fmla="*/ 913987 h 1015541"/>
              <a:gd name="connsiteX5" fmla="*/ 3761489 w 3863043"/>
              <a:gd name="connsiteY5" fmla="*/ 1015541 h 1015541"/>
              <a:gd name="connsiteX6" fmla="*/ 101554 w 3863043"/>
              <a:gd name="connsiteY6" fmla="*/ 1015541 h 1015541"/>
              <a:gd name="connsiteX7" fmla="*/ 0 w 3863043"/>
              <a:gd name="connsiteY7" fmla="*/ 913987 h 1015541"/>
              <a:gd name="connsiteX8" fmla="*/ 0 w 3863043"/>
              <a:gd name="connsiteY8" fmla="*/ 101554 h 101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043" h="1015541">
                <a:moveTo>
                  <a:pt x="0" y="101554"/>
                </a:moveTo>
                <a:cubicBezTo>
                  <a:pt x="0" y="45467"/>
                  <a:pt x="45467" y="0"/>
                  <a:pt x="101554" y="0"/>
                </a:cubicBezTo>
                <a:lnTo>
                  <a:pt x="3761489" y="0"/>
                </a:lnTo>
                <a:cubicBezTo>
                  <a:pt x="3817576" y="0"/>
                  <a:pt x="3863043" y="45467"/>
                  <a:pt x="3863043" y="101554"/>
                </a:cubicBezTo>
                <a:lnTo>
                  <a:pt x="3863043" y="913987"/>
                </a:lnTo>
                <a:cubicBezTo>
                  <a:pt x="3863043" y="970074"/>
                  <a:pt x="3817576" y="1015541"/>
                  <a:pt x="3761489" y="1015541"/>
                </a:cubicBezTo>
                <a:lnTo>
                  <a:pt x="101554" y="1015541"/>
                </a:lnTo>
                <a:cubicBezTo>
                  <a:pt x="45467" y="1015541"/>
                  <a:pt x="0" y="970074"/>
                  <a:pt x="0" y="913987"/>
                </a:cubicBezTo>
                <a:lnTo>
                  <a:pt x="0" y="10155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9274" tIns="79274" rIns="79274" bIns="79274" numCol="1" spcCol="1270" anchor="t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300" b="1" kern="1200" dirty="0" smtClean="0"/>
              <a:t>Auswertung</a:t>
            </a:r>
            <a:endParaRPr lang="de-DE" sz="1300" b="1" kern="1200" dirty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1300" kern="1200" dirty="0" smtClean="0"/>
              <a:t>Messdaten in Proteus Software übertragen</a:t>
            </a:r>
            <a:endParaRPr lang="de-DE" sz="1300" kern="1200" dirty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1300" kern="1200" dirty="0" smtClean="0"/>
              <a:t>Auswertung </a:t>
            </a:r>
            <a:r>
              <a:rPr lang="de-DE" sz="1300" i="1" kern="1200" dirty="0" smtClean="0"/>
              <a:t>(x-Achse: Temperatur in °C; y-Achse: DSC Signal in mW oder mW mg</a:t>
            </a:r>
            <a:r>
              <a:rPr lang="de-DE" sz="1300" i="1" kern="1200" baseline="30000" dirty="0" smtClean="0"/>
              <a:t>-1</a:t>
            </a:r>
            <a:r>
              <a:rPr lang="de-DE" sz="1300" i="1" kern="1200" baseline="0" dirty="0" smtClean="0"/>
              <a:t>)</a:t>
            </a:r>
            <a:endParaRPr lang="de-DE" sz="1300" i="1" kern="1200" dirty="0"/>
          </a:p>
        </p:txBody>
      </p:sp>
      <p:sp>
        <p:nvSpPr>
          <p:cNvPr id="60" name="Freihandform 59"/>
          <p:cNvSpPr/>
          <p:nvPr/>
        </p:nvSpPr>
        <p:spPr>
          <a:xfrm>
            <a:off x="1772589" y="3453434"/>
            <a:ext cx="456994" cy="380829"/>
          </a:xfrm>
          <a:custGeom>
            <a:avLst/>
            <a:gdLst>
              <a:gd name="connsiteX0" fmla="*/ 0 w 380828"/>
              <a:gd name="connsiteY0" fmla="*/ 91399 h 456993"/>
              <a:gd name="connsiteX1" fmla="*/ 190414 w 380828"/>
              <a:gd name="connsiteY1" fmla="*/ 91399 h 456993"/>
              <a:gd name="connsiteX2" fmla="*/ 190414 w 380828"/>
              <a:gd name="connsiteY2" fmla="*/ 0 h 456993"/>
              <a:gd name="connsiteX3" fmla="*/ 380828 w 380828"/>
              <a:gd name="connsiteY3" fmla="*/ 228497 h 456993"/>
              <a:gd name="connsiteX4" fmla="*/ 190414 w 380828"/>
              <a:gd name="connsiteY4" fmla="*/ 456993 h 456993"/>
              <a:gd name="connsiteX5" fmla="*/ 190414 w 380828"/>
              <a:gd name="connsiteY5" fmla="*/ 365594 h 456993"/>
              <a:gd name="connsiteX6" fmla="*/ 0 w 380828"/>
              <a:gd name="connsiteY6" fmla="*/ 365594 h 456993"/>
              <a:gd name="connsiteX7" fmla="*/ 0 w 380828"/>
              <a:gd name="connsiteY7" fmla="*/ 91399 h 45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828" h="456993">
                <a:moveTo>
                  <a:pt x="304662" y="1"/>
                </a:moveTo>
                <a:lnTo>
                  <a:pt x="304662" y="228497"/>
                </a:lnTo>
                <a:lnTo>
                  <a:pt x="380828" y="228496"/>
                </a:lnTo>
                <a:lnTo>
                  <a:pt x="190414" y="456992"/>
                </a:lnTo>
                <a:lnTo>
                  <a:pt x="0" y="228497"/>
                </a:lnTo>
                <a:lnTo>
                  <a:pt x="76166" y="228497"/>
                </a:lnTo>
                <a:lnTo>
                  <a:pt x="76166" y="1"/>
                </a:lnTo>
                <a:lnTo>
                  <a:pt x="304662" y="1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00" tIns="0" rIns="91399" bIns="114249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300" kern="1200"/>
          </a:p>
        </p:txBody>
      </p:sp>
      <p:sp>
        <p:nvSpPr>
          <p:cNvPr id="61" name="Freihandform 60"/>
          <p:cNvSpPr/>
          <p:nvPr/>
        </p:nvSpPr>
        <p:spPr>
          <a:xfrm>
            <a:off x="69565" y="3897734"/>
            <a:ext cx="3863043" cy="1015541"/>
          </a:xfrm>
          <a:custGeom>
            <a:avLst/>
            <a:gdLst>
              <a:gd name="connsiteX0" fmla="*/ 0 w 3863043"/>
              <a:gd name="connsiteY0" fmla="*/ 101554 h 1015541"/>
              <a:gd name="connsiteX1" fmla="*/ 101554 w 3863043"/>
              <a:gd name="connsiteY1" fmla="*/ 0 h 1015541"/>
              <a:gd name="connsiteX2" fmla="*/ 3761489 w 3863043"/>
              <a:gd name="connsiteY2" fmla="*/ 0 h 1015541"/>
              <a:gd name="connsiteX3" fmla="*/ 3863043 w 3863043"/>
              <a:gd name="connsiteY3" fmla="*/ 101554 h 1015541"/>
              <a:gd name="connsiteX4" fmla="*/ 3863043 w 3863043"/>
              <a:gd name="connsiteY4" fmla="*/ 913987 h 1015541"/>
              <a:gd name="connsiteX5" fmla="*/ 3761489 w 3863043"/>
              <a:gd name="connsiteY5" fmla="*/ 1015541 h 1015541"/>
              <a:gd name="connsiteX6" fmla="*/ 101554 w 3863043"/>
              <a:gd name="connsiteY6" fmla="*/ 1015541 h 1015541"/>
              <a:gd name="connsiteX7" fmla="*/ 0 w 3863043"/>
              <a:gd name="connsiteY7" fmla="*/ 913987 h 1015541"/>
              <a:gd name="connsiteX8" fmla="*/ 0 w 3863043"/>
              <a:gd name="connsiteY8" fmla="*/ 101554 h 101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043" h="1015541">
                <a:moveTo>
                  <a:pt x="0" y="101554"/>
                </a:moveTo>
                <a:cubicBezTo>
                  <a:pt x="0" y="45467"/>
                  <a:pt x="45467" y="0"/>
                  <a:pt x="101554" y="0"/>
                </a:cubicBezTo>
                <a:lnTo>
                  <a:pt x="3761489" y="0"/>
                </a:lnTo>
                <a:cubicBezTo>
                  <a:pt x="3817576" y="0"/>
                  <a:pt x="3863043" y="45467"/>
                  <a:pt x="3863043" y="101554"/>
                </a:cubicBezTo>
                <a:lnTo>
                  <a:pt x="3863043" y="913987"/>
                </a:lnTo>
                <a:cubicBezTo>
                  <a:pt x="3863043" y="970074"/>
                  <a:pt x="3817576" y="1015541"/>
                  <a:pt x="3761489" y="1015541"/>
                </a:cubicBezTo>
                <a:lnTo>
                  <a:pt x="101554" y="1015541"/>
                </a:lnTo>
                <a:cubicBezTo>
                  <a:pt x="45467" y="1015541"/>
                  <a:pt x="0" y="970074"/>
                  <a:pt x="0" y="913987"/>
                </a:cubicBezTo>
                <a:lnTo>
                  <a:pt x="0" y="10155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9274" tIns="79274" rIns="79274" bIns="79274" numCol="1" spcCol="1270" anchor="t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300" b="1" kern="1200" dirty="0" smtClean="0"/>
              <a:t>Vorgehensweise</a:t>
            </a:r>
            <a:endParaRPr lang="de-DE" sz="1300" b="1" kern="1200" dirty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1300" kern="1200" dirty="0" smtClean="0"/>
              <a:t>Temperatur des Peaks (X-Achse)</a:t>
            </a:r>
            <a:endParaRPr lang="de-DE" sz="1300" kern="1200" dirty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1300" kern="1200" dirty="0" err="1" smtClean="0"/>
              <a:t>Peakfläche</a:t>
            </a:r>
            <a:endParaRPr lang="de-DE" sz="1300" kern="1200" dirty="0" smtClean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1300" dirty="0" smtClean="0"/>
              <a:t>Ergebnisse in .</a:t>
            </a:r>
            <a:r>
              <a:rPr lang="de-DE" sz="1300" dirty="0" err="1" smtClean="0"/>
              <a:t>txt</a:t>
            </a:r>
            <a:r>
              <a:rPr lang="de-DE" sz="1300" dirty="0" smtClean="0"/>
              <a:t>-Editor exportieren</a:t>
            </a:r>
            <a:endParaRPr lang="de-DE" sz="1300" kern="1200" dirty="0"/>
          </a:p>
        </p:txBody>
      </p:sp>
      <p:sp>
        <p:nvSpPr>
          <p:cNvPr id="62" name="Freihandform 61"/>
          <p:cNvSpPr/>
          <p:nvPr/>
        </p:nvSpPr>
        <p:spPr>
          <a:xfrm>
            <a:off x="1772589" y="4976746"/>
            <a:ext cx="456994" cy="380829"/>
          </a:xfrm>
          <a:custGeom>
            <a:avLst/>
            <a:gdLst>
              <a:gd name="connsiteX0" fmla="*/ 0 w 380828"/>
              <a:gd name="connsiteY0" fmla="*/ 91399 h 456993"/>
              <a:gd name="connsiteX1" fmla="*/ 190414 w 380828"/>
              <a:gd name="connsiteY1" fmla="*/ 91399 h 456993"/>
              <a:gd name="connsiteX2" fmla="*/ 190414 w 380828"/>
              <a:gd name="connsiteY2" fmla="*/ 0 h 456993"/>
              <a:gd name="connsiteX3" fmla="*/ 380828 w 380828"/>
              <a:gd name="connsiteY3" fmla="*/ 228497 h 456993"/>
              <a:gd name="connsiteX4" fmla="*/ 190414 w 380828"/>
              <a:gd name="connsiteY4" fmla="*/ 456993 h 456993"/>
              <a:gd name="connsiteX5" fmla="*/ 190414 w 380828"/>
              <a:gd name="connsiteY5" fmla="*/ 365594 h 456993"/>
              <a:gd name="connsiteX6" fmla="*/ 0 w 380828"/>
              <a:gd name="connsiteY6" fmla="*/ 365594 h 456993"/>
              <a:gd name="connsiteX7" fmla="*/ 0 w 380828"/>
              <a:gd name="connsiteY7" fmla="*/ 91399 h 45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828" h="456993">
                <a:moveTo>
                  <a:pt x="304662" y="1"/>
                </a:moveTo>
                <a:lnTo>
                  <a:pt x="304662" y="228497"/>
                </a:lnTo>
                <a:lnTo>
                  <a:pt x="380828" y="228496"/>
                </a:lnTo>
                <a:lnTo>
                  <a:pt x="190414" y="456992"/>
                </a:lnTo>
                <a:lnTo>
                  <a:pt x="0" y="228497"/>
                </a:lnTo>
                <a:lnTo>
                  <a:pt x="76166" y="228497"/>
                </a:lnTo>
                <a:lnTo>
                  <a:pt x="76166" y="1"/>
                </a:lnTo>
                <a:lnTo>
                  <a:pt x="304662" y="1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00" tIns="0" rIns="91399" bIns="114249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300" kern="1200"/>
          </a:p>
        </p:txBody>
      </p:sp>
      <p:sp>
        <p:nvSpPr>
          <p:cNvPr id="63" name="Freihandform 62"/>
          <p:cNvSpPr/>
          <p:nvPr/>
        </p:nvSpPr>
        <p:spPr>
          <a:xfrm>
            <a:off x="69565" y="5421047"/>
            <a:ext cx="3863043" cy="1015541"/>
          </a:xfrm>
          <a:custGeom>
            <a:avLst/>
            <a:gdLst>
              <a:gd name="connsiteX0" fmla="*/ 0 w 3863043"/>
              <a:gd name="connsiteY0" fmla="*/ 101554 h 1015541"/>
              <a:gd name="connsiteX1" fmla="*/ 101554 w 3863043"/>
              <a:gd name="connsiteY1" fmla="*/ 0 h 1015541"/>
              <a:gd name="connsiteX2" fmla="*/ 3761489 w 3863043"/>
              <a:gd name="connsiteY2" fmla="*/ 0 h 1015541"/>
              <a:gd name="connsiteX3" fmla="*/ 3863043 w 3863043"/>
              <a:gd name="connsiteY3" fmla="*/ 101554 h 1015541"/>
              <a:gd name="connsiteX4" fmla="*/ 3863043 w 3863043"/>
              <a:gd name="connsiteY4" fmla="*/ 913987 h 1015541"/>
              <a:gd name="connsiteX5" fmla="*/ 3761489 w 3863043"/>
              <a:gd name="connsiteY5" fmla="*/ 1015541 h 1015541"/>
              <a:gd name="connsiteX6" fmla="*/ 101554 w 3863043"/>
              <a:gd name="connsiteY6" fmla="*/ 1015541 h 1015541"/>
              <a:gd name="connsiteX7" fmla="*/ 0 w 3863043"/>
              <a:gd name="connsiteY7" fmla="*/ 913987 h 1015541"/>
              <a:gd name="connsiteX8" fmla="*/ 0 w 3863043"/>
              <a:gd name="connsiteY8" fmla="*/ 101554 h 101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043" h="1015541">
                <a:moveTo>
                  <a:pt x="0" y="101554"/>
                </a:moveTo>
                <a:cubicBezTo>
                  <a:pt x="0" y="45467"/>
                  <a:pt x="45467" y="0"/>
                  <a:pt x="101554" y="0"/>
                </a:cubicBezTo>
                <a:lnTo>
                  <a:pt x="3761489" y="0"/>
                </a:lnTo>
                <a:cubicBezTo>
                  <a:pt x="3817576" y="0"/>
                  <a:pt x="3863043" y="45467"/>
                  <a:pt x="3863043" y="101554"/>
                </a:cubicBezTo>
                <a:lnTo>
                  <a:pt x="3863043" y="913987"/>
                </a:lnTo>
                <a:cubicBezTo>
                  <a:pt x="3863043" y="970074"/>
                  <a:pt x="3817576" y="1015541"/>
                  <a:pt x="3761489" y="1015541"/>
                </a:cubicBezTo>
                <a:lnTo>
                  <a:pt x="101554" y="1015541"/>
                </a:lnTo>
                <a:cubicBezTo>
                  <a:pt x="45467" y="1015541"/>
                  <a:pt x="0" y="970074"/>
                  <a:pt x="0" y="913987"/>
                </a:cubicBezTo>
                <a:lnTo>
                  <a:pt x="0" y="101554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9274" tIns="79274" rIns="79274" bIns="79274" numCol="1" spcCol="1270" anchor="t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300" b="1" kern="1200" dirty="0" smtClean="0"/>
              <a:t>Ergebnis</a:t>
            </a:r>
            <a:endParaRPr lang="de-DE" sz="1300" b="1" kern="1200" dirty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1300" dirty="0"/>
              <a:t>m</a:t>
            </a:r>
            <a:r>
              <a:rPr lang="de-DE" sz="1300" kern="1200" dirty="0" smtClean="0"/>
              <a:t>anuelle Übertragung in Excel</a:t>
            </a:r>
            <a:endParaRPr lang="de-DE" sz="1300" kern="1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DSC Analyse und Auswertung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13" y="2298390"/>
            <a:ext cx="6758882" cy="4059352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13" y="2298390"/>
            <a:ext cx="6758882" cy="4075445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14" y="2298391"/>
            <a:ext cx="6758882" cy="4074674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12" y="2297622"/>
            <a:ext cx="6758883" cy="4063376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11" y="2297622"/>
            <a:ext cx="6758884" cy="4063377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09" y="2295133"/>
            <a:ext cx="6758886" cy="4067401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08" y="2298389"/>
            <a:ext cx="6758887" cy="4075448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09" y="2310950"/>
            <a:ext cx="6758886" cy="4072248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08" y="2310951"/>
            <a:ext cx="6758887" cy="4071424"/>
          </a:xfrm>
          <a:prstGeom prst="rect">
            <a:avLst/>
          </a:prstGeom>
        </p:spPr>
      </p:pic>
      <p:grpSp>
        <p:nvGrpSpPr>
          <p:cNvPr id="48" name="Gruppieren 47"/>
          <p:cNvGrpSpPr/>
          <p:nvPr/>
        </p:nvGrpSpPr>
        <p:grpSpPr>
          <a:xfrm>
            <a:off x="6546653" y="1458727"/>
            <a:ext cx="5899347" cy="1285517"/>
            <a:chOff x="2603949" y="845648"/>
            <a:chExt cx="5899347" cy="1285517"/>
          </a:xfrm>
        </p:grpSpPr>
        <p:sp>
          <p:nvSpPr>
            <p:cNvPr id="16" name="Rechteck 15"/>
            <p:cNvSpPr/>
            <p:nvPr/>
          </p:nvSpPr>
          <p:spPr>
            <a:xfrm>
              <a:off x="2603949" y="1988882"/>
              <a:ext cx="867991" cy="1422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4776263" y="845648"/>
              <a:ext cx="3727033" cy="892552"/>
              <a:chOff x="7210971" y="820247"/>
              <a:chExt cx="3727033" cy="892552"/>
            </a:xfrm>
          </p:grpSpPr>
          <p:pic>
            <p:nvPicPr>
              <p:cNvPr id="8" name="Grafik 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0971" y="820247"/>
                <a:ext cx="1687997" cy="627398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27" name="Gerade Verbindung mit Pfeil 26"/>
              <p:cNvCxnSpPr/>
              <p:nvPr/>
            </p:nvCxnSpPr>
            <p:spPr>
              <a:xfrm flipV="1">
                <a:off x="7528677" y="948140"/>
                <a:ext cx="1685354" cy="1858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/>
              <p:cNvSpPr txBox="1"/>
              <p:nvPr/>
            </p:nvSpPr>
            <p:spPr>
              <a:xfrm>
                <a:off x="9214031" y="820247"/>
                <a:ext cx="1723973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00" dirty="0" err="1" smtClean="0"/>
                  <a:t>Peakerkennung</a:t>
                </a:r>
                <a:endParaRPr lang="de-DE" sz="1300" dirty="0" smtClean="0"/>
              </a:p>
              <a:p>
                <a:endParaRPr lang="de-DE" sz="1300" dirty="0"/>
              </a:p>
              <a:p>
                <a:r>
                  <a:rPr lang="de-DE" sz="1300" dirty="0" smtClean="0"/>
                  <a:t>Gesamtfläche berechnen</a:t>
                </a:r>
                <a:endParaRPr lang="de-DE" sz="1300" dirty="0"/>
              </a:p>
            </p:txBody>
          </p:sp>
          <p:cxnSp>
            <p:nvCxnSpPr>
              <p:cNvPr id="30" name="Gerade Verbindung mit Pfeil 29"/>
              <p:cNvCxnSpPr/>
              <p:nvPr/>
            </p:nvCxnSpPr>
            <p:spPr>
              <a:xfrm>
                <a:off x="8766124" y="1272553"/>
                <a:ext cx="447907" cy="613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Gerader Verbinder 40"/>
            <p:cNvCxnSpPr>
              <a:stCxn id="16" idx="3"/>
              <a:endCxn id="8" idx="2"/>
            </p:cNvCxnSpPr>
            <p:nvPr/>
          </p:nvCxnSpPr>
          <p:spPr>
            <a:xfrm flipV="1">
              <a:off x="3471940" y="1473046"/>
              <a:ext cx="2148322" cy="5869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03565" y="1056052"/>
              <a:ext cx="386439" cy="354414"/>
            </a:xfrm>
            <a:prstGeom prst="rect">
              <a:avLst/>
            </a:prstGeom>
          </p:spPr>
        </p:pic>
      </p:grpSp>
      <p:pic>
        <p:nvPicPr>
          <p:cNvPr id="66" name="Grafik 6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95" y="757187"/>
            <a:ext cx="1463881" cy="1147816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62" y="788503"/>
            <a:ext cx="2058438" cy="1196155"/>
          </a:xfrm>
          <a:prstGeom prst="rect">
            <a:avLst/>
          </a:prstGeom>
        </p:spPr>
      </p:pic>
      <p:cxnSp>
        <p:nvCxnSpPr>
          <p:cNvPr id="71" name="Gerade Verbindung mit Pfeil 70"/>
          <p:cNvCxnSpPr/>
          <p:nvPr/>
        </p:nvCxnSpPr>
        <p:spPr>
          <a:xfrm flipH="1">
            <a:off x="4699769" y="1311641"/>
            <a:ext cx="402690" cy="66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/>
          <p:nvPr/>
        </p:nvCxnSpPr>
        <p:spPr>
          <a:xfrm flipH="1">
            <a:off x="3784736" y="1474913"/>
            <a:ext cx="832475" cy="64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feld 72"/>
          <p:cNvSpPr txBox="1"/>
          <p:nvPr/>
        </p:nvSpPr>
        <p:spPr>
          <a:xfrm>
            <a:off x="3541103" y="1901176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	Probe</a:t>
            </a:r>
            <a:br>
              <a:rPr lang="de-DE" sz="1200" dirty="0" smtClean="0"/>
            </a:br>
            <a:r>
              <a:rPr lang="de-DE" sz="1200" dirty="0" smtClean="0"/>
              <a:t>Referenz</a:t>
            </a:r>
            <a:endParaRPr lang="de-DE" sz="1200" dirty="0"/>
          </a:p>
        </p:txBody>
      </p:sp>
      <p:sp>
        <p:nvSpPr>
          <p:cNvPr id="77" name="Rechteck 76"/>
          <p:cNvSpPr/>
          <p:nvPr/>
        </p:nvSpPr>
        <p:spPr>
          <a:xfrm>
            <a:off x="7699847" y="725923"/>
            <a:ext cx="43152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dirty="0"/>
              <a:t>[1] </a:t>
            </a:r>
          </a:p>
        </p:txBody>
      </p:sp>
      <p:sp>
        <p:nvSpPr>
          <p:cNvPr id="79" name="Rechteck 78"/>
          <p:cNvSpPr/>
          <p:nvPr/>
        </p:nvSpPr>
        <p:spPr>
          <a:xfrm>
            <a:off x="6870667" y="6498748"/>
            <a:ext cx="41056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/>
              <a:t>[1</a:t>
            </a:r>
            <a:r>
              <a:rPr lang="de-DE" sz="1050" dirty="0" smtClean="0"/>
              <a:t>] </a:t>
            </a:r>
            <a:r>
              <a:rPr lang="de-DE" sz="1050" dirty="0" err="1" smtClean="0"/>
              <a:t>Netzsch</a:t>
            </a:r>
            <a:r>
              <a:rPr lang="de-DE" sz="1050" dirty="0" smtClean="0"/>
              <a:t>, DSC 214 </a:t>
            </a:r>
            <a:r>
              <a:rPr lang="de-DE" sz="1050" dirty="0" err="1" smtClean="0"/>
              <a:t>Polyma</a:t>
            </a:r>
            <a:r>
              <a:rPr lang="de-DE" sz="1050" dirty="0" smtClean="0"/>
              <a:t>, Methode, Technik, Applikationen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86135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soll die Endresultat aussehen?</a:t>
            </a:r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6873708" y="2014804"/>
            <a:ext cx="3708401" cy="2877714"/>
            <a:chOff x="3367100" y="1894036"/>
            <a:chExt cx="4654080" cy="406533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5" t="19341" r="36935" b="33431"/>
            <a:stretch/>
          </p:blipFill>
          <p:spPr>
            <a:xfrm>
              <a:off x="3367101" y="1894036"/>
              <a:ext cx="4654079" cy="4065335"/>
            </a:xfrm>
            <a:prstGeom prst="rect">
              <a:avLst/>
            </a:prstGeom>
          </p:spPr>
        </p:pic>
        <p:sp>
          <p:nvSpPr>
            <p:cNvPr id="6" name="Rechteck 5"/>
            <p:cNvSpPr/>
            <p:nvPr/>
          </p:nvSpPr>
          <p:spPr>
            <a:xfrm>
              <a:off x="3367100" y="2601101"/>
              <a:ext cx="4330700" cy="1366075"/>
            </a:xfrm>
            <a:prstGeom prst="rect">
              <a:avLst/>
            </a:prstGeom>
            <a:solidFill>
              <a:srgbClr val="8BADDC">
                <a:alpha val="30196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3367100" y="4071295"/>
              <a:ext cx="4330700" cy="1366075"/>
            </a:xfrm>
            <a:prstGeom prst="rect">
              <a:avLst/>
            </a:prstGeom>
            <a:solidFill>
              <a:srgbClr val="EC6608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68806"/>
              </p:ext>
            </p:extLst>
          </p:nvPr>
        </p:nvGraphicFramePr>
        <p:xfrm>
          <a:off x="392160" y="2410058"/>
          <a:ext cx="5989590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510">
                  <a:extLst>
                    <a:ext uri="{9D8B030D-6E8A-4147-A177-3AD203B41FA5}">
                      <a16:colId xmlns:a16="http://schemas.microsoft.com/office/drawing/2014/main" val="1273323296"/>
                    </a:ext>
                  </a:extLst>
                </a:gridCol>
                <a:gridCol w="665510">
                  <a:extLst>
                    <a:ext uri="{9D8B030D-6E8A-4147-A177-3AD203B41FA5}">
                      <a16:colId xmlns:a16="http://schemas.microsoft.com/office/drawing/2014/main" val="3702876355"/>
                    </a:ext>
                  </a:extLst>
                </a:gridCol>
                <a:gridCol w="665510">
                  <a:extLst>
                    <a:ext uri="{9D8B030D-6E8A-4147-A177-3AD203B41FA5}">
                      <a16:colId xmlns:a16="http://schemas.microsoft.com/office/drawing/2014/main" val="3748555610"/>
                    </a:ext>
                  </a:extLst>
                </a:gridCol>
                <a:gridCol w="665510">
                  <a:extLst>
                    <a:ext uri="{9D8B030D-6E8A-4147-A177-3AD203B41FA5}">
                      <a16:colId xmlns:a16="http://schemas.microsoft.com/office/drawing/2014/main" val="131907233"/>
                    </a:ext>
                  </a:extLst>
                </a:gridCol>
                <a:gridCol w="665510">
                  <a:extLst>
                    <a:ext uri="{9D8B030D-6E8A-4147-A177-3AD203B41FA5}">
                      <a16:colId xmlns:a16="http://schemas.microsoft.com/office/drawing/2014/main" val="843146568"/>
                    </a:ext>
                  </a:extLst>
                </a:gridCol>
                <a:gridCol w="665510">
                  <a:extLst>
                    <a:ext uri="{9D8B030D-6E8A-4147-A177-3AD203B41FA5}">
                      <a16:colId xmlns:a16="http://schemas.microsoft.com/office/drawing/2014/main" val="1908225694"/>
                    </a:ext>
                  </a:extLst>
                </a:gridCol>
                <a:gridCol w="665510">
                  <a:extLst>
                    <a:ext uri="{9D8B030D-6E8A-4147-A177-3AD203B41FA5}">
                      <a16:colId xmlns:a16="http://schemas.microsoft.com/office/drawing/2014/main" val="466278447"/>
                    </a:ext>
                  </a:extLst>
                </a:gridCol>
                <a:gridCol w="665510">
                  <a:extLst>
                    <a:ext uri="{9D8B030D-6E8A-4147-A177-3AD203B41FA5}">
                      <a16:colId xmlns:a16="http://schemas.microsoft.com/office/drawing/2014/main" val="1021462079"/>
                    </a:ext>
                  </a:extLst>
                </a:gridCol>
                <a:gridCol w="665510">
                  <a:extLst>
                    <a:ext uri="{9D8B030D-6E8A-4147-A177-3AD203B41FA5}">
                      <a16:colId xmlns:a16="http://schemas.microsoft.com/office/drawing/2014/main" val="1128188941"/>
                    </a:ext>
                  </a:extLst>
                </a:gridCol>
              </a:tblGrid>
              <a:tr h="306328">
                <a:tc>
                  <a:txBody>
                    <a:bodyPr/>
                    <a:lstStyle/>
                    <a:p>
                      <a:pPr algn="l"/>
                      <a:r>
                        <a:rPr lang="de-DE" sz="1300" b="1" dirty="0" smtClean="0"/>
                        <a:t>Probe ID</a:t>
                      </a:r>
                      <a:endParaRPr lang="de-DE" sz="13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sz="1300" b="1" dirty="0" smtClean="0"/>
                        <a:t>1.</a:t>
                      </a:r>
                      <a:r>
                        <a:rPr lang="de-DE" sz="1300" b="1" baseline="0" dirty="0" smtClean="0"/>
                        <a:t> Abkühlung</a:t>
                      </a:r>
                      <a:endParaRPr lang="de-DE" sz="1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e-DE" sz="1300" b="1" dirty="0" smtClean="0"/>
                        <a:t>2. Aufheizung</a:t>
                      </a:r>
                      <a:endParaRPr lang="de-DE" sz="1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03031"/>
                  </a:ext>
                </a:extLst>
              </a:tr>
              <a:tr h="181882">
                <a:tc>
                  <a:txBody>
                    <a:bodyPr/>
                    <a:lstStyle/>
                    <a:p>
                      <a:pPr algn="l"/>
                      <a:endParaRPr lang="de-DE" sz="13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</a:t>
                      </a:r>
                      <a:r>
                        <a:rPr lang="de-DE" sz="1300" baseline="-25000" dirty="0" smtClean="0"/>
                        <a:t>1</a:t>
                      </a:r>
                      <a:endParaRPr lang="de-DE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</a:t>
                      </a:r>
                      <a:r>
                        <a:rPr lang="de-DE" sz="1300" baseline="-25000" dirty="0" smtClean="0"/>
                        <a:t>2</a:t>
                      </a:r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</a:t>
                      </a:r>
                      <a:r>
                        <a:rPr lang="de-DE" sz="1300" baseline="-25000" dirty="0" smtClean="0"/>
                        <a:t>C</a:t>
                      </a:r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err="1" smtClean="0"/>
                        <a:t>dh</a:t>
                      </a:r>
                      <a:r>
                        <a:rPr lang="de-DE" sz="1300" baseline="-25000" dirty="0" err="1" smtClean="0"/>
                        <a:t>C</a:t>
                      </a:r>
                      <a:endParaRPr lang="de-DE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</a:t>
                      </a:r>
                      <a:r>
                        <a:rPr lang="de-DE" sz="1300" baseline="-25000" dirty="0" smtClean="0"/>
                        <a:t>1</a:t>
                      </a:r>
                      <a:endParaRPr lang="de-DE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</a:t>
                      </a:r>
                      <a:r>
                        <a:rPr lang="de-DE" sz="1300" baseline="-25000" dirty="0" smtClean="0"/>
                        <a:t>2</a:t>
                      </a:r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smtClean="0"/>
                        <a:t>T</a:t>
                      </a:r>
                      <a:r>
                        <a:rPr lang="de-DE" sz="1300" baseline="-25000" dirty="0" smtClean="0"/>
                        <a:t>C</a:t>
                      </a:r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err="1" smtClean="0"/>
                        <a:t>dh</a:t>
                      </a:r>
                      <a:r>
                        <a:rPr lang="de-DE" sz="1300" baseline="-25000" dirty="0" err="1" smtClean="0"/>
                        <a:t>C</a:t>
                      </a:r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28081"/>
                  </a:ext>
                </a:extLst>
              </a:tr>
              <a:tr h="181882">
                <a:tc>
                  <a:txBody>
                    <a:bodyPr/>
                    <a:lstStyle/>
                    <a:p>
                      <a:pPr algn="l"/>
                      <a:r>
                        <a:rPr lang="de-DE" sz="1300" b="1" dirty="0" smtClean="0"/>
                        <a:t>X-1</a:t>
                      </a:r>
                      <a:endParaRPr lang="de-DE" sz="13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977848"/>
                  </a:ext>
                </a:extLst>
              </a:tr>
              <a:tr h="181882">
                <a:tc>
                  <a:txBody>
                    <a:bodyPr/>
                    <a:lstStyle/>
                    <a:p>
                      <a:pPr algn="l"/>
                      <a:r>
                        <a:rPr lang="de-DE" sz="1300" b="1" dirty="0" smtClean="0"/>
                        <a:t>X-2</a:t>
                      </a:r>
                      <a:endParaRPr lang="de-DE" sz="13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883814"/>
                  </a:ext>
                </a:extLst>
              </a:tr>
              <a:tr h="181882">
                <a:tc>
                  <a:txBody>
                    <a:bodyPr/>
                    <a:lstStyle/>
                    <a:p>
                      <a:pPr algn="l"/>
                      <a:r>
                        <a:rPr lang="de-DE" sz="1300" b="1" dirty="0" smtClean="0"/>
                        <a:t>X-n</a:t>
                      </a:r>
                      <a:endParaRPr lang="de-DE" sz="13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3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480710"/>
                  </a:ext>
                </a:extLst>
              </a:tr>
            </a:tbl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392156" y="1001031"/>
            <a:ext cx="11412493" cy="3693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1. Ziel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392157" y="5062198"/>
            <a:ext cx="11412492" cy="3693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2. Ziel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1882960" y="5562881"/>
            <a:ext cx="781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Automatisierung der manuellen Auswertung von Thermogramme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2621777" y="1501539"/>
            <a:ext cx="628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Automatisierung der Datenübertragung in Excel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8095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">
  <a:themeElements>
    <a:clrScheme name="HTWD_Farb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C6608"/>
      </a:accent1>
      <a:accent2>
        <a:srgbClr val="84BF63"/>
      </a:accent2>
      <a:accent3>
        <a:srgbClr val="BC9AC8"/>
      </a:accent3>
      <a:accent4>
        <a:srgbClr val="8BADDC"/>
      </a:accent4>
      <a:accent5>
        <a:srgbClr val="FFDD00"/>
      </a:accent5>
      <a:accent6>
        <a:srgbClr val="BEC2D0"/>
      </a:accent6>
      <a:hlink>
        <a:srgbClr val="0563C1"/>
      </a:hlink>
      <a:folHlink>
        <a:srgbClr val="954F72"/>
      </a:folHlink>
    </a:clrScheme>
    <a:fontScheme name="HTWD_Schriften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</Words>
  <Application>Microsoft Office PowerPoint</Application>
  <PresentationFormat>Breitbild</PresentationFormat>
  <Paragraphs>48</Paragraphs>
  <Slides>3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10" baseType="lpstr">
      <vt:lpstr>Wingdings</vt:lpstr>
      <vt:lpstr>Arial</vt:lpstr>
      <vt:lpstr>Open Sans SemiBold</vt:lpstr>
      <vt:lpstr>Open Sans</vt:lpstr>
      <vt:lpstr>Calibri</vt:lpstr>
      <vt:lpstr>Office</vt:lpstr>
      <vt:lpstr>Unicode Origin Graph</vt:lpstr>
      <vt:lpstr>Dynamische Differenzkalorimetrie (DSC)</vt:lpstr>
      <vt:lpstr>DSC Analyse und Auswertung</vt:lpstr>
      <vt:lpstr>Wie soll die Endresultat aussehen?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Xhoen Gjashta</cp:lastModifiedBy>
  <cp:revision>106</cp:revision>
  <dcterms:created xsi:type="dcterms:W3CDTF">2021-10-14T07:21:00Z</dcterms:created>
  <dcterms:modified xsi:type="dcterms:W3CDTF">2023-06-23T13:54:35Z</dcterms:modified>
</cp:coreProperties>
</file>